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319"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12193477"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43986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7803" y="5715000"/>
            <a:ext cx="1442844" cy="1011490"/>
          </a:xfrm>
          <a:prstGeom prst="rect">
            <a:avLst/>
          </a:prstGeom>
        </p:spPr>
      </p:pic>
    </p:spTree>
    <p:extLst>
      <p:ext uri="{BB962C8B-B14F-4D97-AF65-F5344CB8AC3E}">
        <p14:creationId xmlns:p14="http://schemas.microsoft.com/office/powerpoint/2010/main" val="416077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3292416"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97" name="図 9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7803" y="5715000"/>
            <a:ext cx="1442844" cy="1011490"/>
          </a:xfrm>
          <a:prstGeom prst="rect">
            <a:avLst/>
          </a:prstGeom>
        </p:spPr>
      </p:pic>
    </p:spTree>
    <p:extLst>
      <p:ext uri="{BB962C8B-B14F-4D97-AF65-F5344CB8AC3E}">
        <p14:creationId xmlns:p14="http://schemas.microsoft.com/office/powerpoint/2010/main" val="263843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394C01B-45D1-4E4D-87EC-EFE6D98F78F0}" type="datetime1">
              <a:rPr kumimoji="1" lang="ja-JP" altLang="en-US" smtClean="0"/>
              <a:t>2023/7/5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0295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457200">
              <a:defRPr/>
            </a:pPr>
            <a:fld id="{7372D545-8467-428C-B4B7-668AFE11EB3F}" type="datetimeFigureOut">
              <a:rPr lang="ja-JP" altLang="en-US" smtClean="0">
                <a:solidFill>
                  <a:srgbClr val="FFFFFF"/>
                </a:solidFill>
              </a:rPr>
              <a:pPr defTabSz="457200">
                <a:defRPr/>
              </a:pPr>
              <a:t>2023/7/5</a:t>
            </a:fld>
            <a:endParaRPr lang="ja-JP" altLang="en-US">
              <a:solidFill>
                <a:srgbClr val="FFFFFF"/>
              </a:solidFill>
            </a:endParaRPr>
          </a:p>
        </p:txBody>
      </p:sp>
      <p:sp>
        <p:nvSpPr>
          <p:cNvPr id="3" name="フッター プレースホルダー 2"/>
          <p:cNvSpPr>
            <a:spLocks noGrp="1"/>
          </p:cNvSpPr>
          <p:nvPr>
            <p:ph type="ftr" sz="quarter" idx="11"/>
          </p:nvPr>
        </p:nvSpPr>
        <p:spPr/>
        <p:txBody>
          <a:bodyPr/>
          <a:lstStyle/>
          <a:p>
            <a:pPr defTabSz="457200">
              <a:defRPr/>
            </a:pPr>
            <a:endParaRPr lang="ja-JP" altLang="en-US">
              <a:solidFill>
                <a:srgbClr val="E4E2ED">
                  <a:lumMod val="50000"/>
                </a:srgbClr>
              </a:solidFill>
            </a:endParaRPr>
          </a:p>
        </p:txBody>
      </p:sp>
      <p:sp>
        <p:nvSpPr>
          <p:cNvPr id="4" name="スライド番号プレースホルダー 3"/>
          <p:cNvSpPr>
            <a:spLocks noGrp="1"/>
          </p:cNvSpPr>
          <p:nvPr>
            <p:ph type="sldNum" sz="quarter" idx="12"/>
          </p:nvPr>
        </p:nvSpPr>
        <p:spPr/>
        <p:txBody>
          <a:bodyPr/>
          <a:lstStyle/>
          <a:p>
            <a:pPr defTabSz="457200">
              <a:defRPr/>
            </a:pPr>
            <a:fld id="{9E2A29CB-BA86-48A6-80E1-CB8750A963B5}" type="slidenum">
              <a:rPr lang="ja-JP" altLang="en-US" smtClean="0">
                <a:solidFill>
                  <a:srgbClr val="000000"/>
                </a:solidFill>
              </a:rPr>
              <a:pPr defTabSz="457200">
                <a:defRPr/>
              </a:pPr>
              <a:t>‹#›</a:t>
            </a:fld>
            <a:endParaRPr lang="ja-JP" altLang="en-US">
              <a:solidFill>
                <a:srgbClr val="000000"/>
              </a:solidFill>
            </a:endParaRPr>
          </a:p>
        </p:txBody>
      </p:sp>
    </p:spTree>
    <p:extLst>
      <p:ext uri="{BB962C8B-B14F-4D97-AF65-F5344CB8AC3E}">
        <p14:creationId xmlns:p14="http://schemas.microsoft.com/office/powerpoint/2010/main" val="293592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9265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2215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59020"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3184" y="6534001"/>
            <a:ext cx="2496530"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409596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3184" y="6534001"/>
            <a:ext cx="2496530"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48900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3184" y="6534001"/>
            <a:ext cx="2496530"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1235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12192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5126892" y="3886200"/>
            <a:ext cx="7065108"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2129" y="0"/>
            <a:ext cx="12214129"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6917269" y="5886478"/>
            <a:ext cx="4817076" cy="320472"/>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6916946" y="4878177"/>
            <a:ext cx="27432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64841" y="6469297"/>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12180935"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11356" y="3901925"/>
            <a:ext cx="12214711"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6940062" y="6379734"/>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41137" y="317902"/>
            <a:ext cx="4939071" cy="585603"/>
          </a:xfrm>
          <a:prstGeom prst="rect">
            <a:avLst/>
          </a:prstGeom>
        </p:spPr>
      </p:pic>
    </p:spTree>
    <p:extLst>
      <p:ext uri="{BB962C8B-B14F-4D97-AF65-F5344CB8AC3E}">
        <p14:creationId xmlns:p14="http://schemas.microsoft.com/office/powerpoint/2010/main" val="145917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918678" y="3028"/>
            <a:ext cx="9284677"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907323" y="4042659"/>
            <a:ext cx="9273612" cy="393954"/>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cstate="email">
            <a:alphaModFix amt="36000"/>
            <a:extLst>
              <a:ext uri="{28A0092B-C50C-407E-A947-70E740481C1C}">
                <a14:useLocalDpi xmlns:a14="http://schemas.microsoft.com/office/drawing/2010/main"/>
              </a:ext>
            </a:extLst>
          </a:blip>
          <a:stretch>
            <a:fillRect/>
          </a:stretch>
        </p:blipFill>
        <p:spPr>
          <a:xfrm>
            <a:off x="7033847" y="6469296"/>
            <a:ext cx="4693313"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5477798" y="6379366"/>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907323" y="1447801"/>
            <a:ext cx="9273612"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050200" y="1560154"/>
            <a:ext cx="2819400" cy="156292"/>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7803" y="5715000"/>
            <a:ext cx="1442844" cy="1011490"/>
          </a:xfrm>
          <a:prstGeom prst="rect">
            <a:avLst/>
          </a:prstGeom>
        </p:spPr>
      </p:pic>
    </p:spTree>
    <p:extLst>
      <p:ext uri="{BB962C8B-B14F-4D97-AF65-F5344CB8AC3E}">
        <p14:creationId xmlns:p14="http://schemas.microsoft.com/office/powerpoint/2010/main" val="19830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050200" y="1560154"/>
            <a:ext cx="2819400" cy="156292"/>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7803" y="5715000"/>
            <a:ext cx="1442844" cy="1011490"/>
          </a:xfrm>
          <a:prstGeom prst="rect">
            <a:avLst/>
          </a:prstGeom>
        </p:spPr>
      </p:pic>
    </p:spTree>
    <p:extLst>
      <p:ext uri="{BB962C8B-B14F-4D97-AF65-F5344CB8AC3E}">
        <p14:creationId xmlns:p14="http://schemas.microsoft.com/office/powerpoint/2010/main" val="304220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443077" y="1879525"/>
            <a:ext cx="11305634"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992049" y="427035"/>
            <a:ext cx="274320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6333820" y="6551317"/>
            <a:ext cx="4625200"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10434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税制</a:t>
            </a:r>
            <a:endParaRPr kumimoji="1" lang="ja-JP" altLang="en-US" dirty="0"/>
          </a:p>
        </p:txBody>
      </p:sp>
      <p:sp>
        <p:nvSpPr>
          <p:cNvPr id="3" name="スライド番号プレースホルダー 2"/>
          <p:cNvSpPr>
            <a:spLocks noGrp="1"/>
          </p:cNvSpPr>
          <p:nvPr>
            <p:ph type="sldNum" sz="quarter" idx="4"/>
          </p:nvPr>
        </p:nvSpPr>
        <p:spPr/>
        <p:txBody>
          <a:bodyPr/>
          <a:lstStyle/>
          <a:p>
            <a:pPr defTabSz="457200">
              <a:defRPr/>
            </a:pPr>
            <a:fld id="{48F63A3B-78C7-47BE-AE5E-E10140E04643}" type="slidenum">
              <a:rPr kumimoji="0" lang="en-US">
                <a:solidFill>
                  <a:srgbClr val="000000"/>
                </a:solidFill>
                <a:ea typeface="メイリオ"/>
              </a:rPr>
              <a:pPr defTabSz="457200">
                <a:defRPr/>
              </a:pPr>
              <a:t>1</a:t>
            </a:fld>
            <a:endParaRPr kumimoji="0" lang="en-US" dirty="0">
              <a:solidFill>
                <a:srgbClr val="000000"/>
              </a:solidFill>
              <a:ea typeface="メイリオ"/>
            </a:endParaRPr>
          </a:p>
        </p:txBody>
      </p:sp>
      <p:sp>
        <p:nvSpPr>
          <p:cNvPr id="5" name="正方形/長方形 4"/>
          <p:cNvSpPr/>
          <p:nvPr/>
        </p:nvSpPr>
        <p:spPr>
          <a:xfrm>
            <a:off x="2048621" y="1382527"/>
            <a:ext cx="8439867" cy="1112758"/>
          </a:xfrm>
          <a:prstGeom prst="rect">
            <a:avLst/>
          </a:prstGeom>
          <a:solidFill>
            <a:schemeClr val="accent6">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683853">
              <a:defRPr/>
            </a:pPr>
            <a:endParaRPr kumimoji="0" lang="ja-JP" altLang="en-US" sz="104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233477" y="1304218"/>
            <a:ext cx="8255010" cy="95311"/>
          </a:xfrm>
          <a:prstGeom prst="rect">
            <a:avLst/>
          </a:prstGeom>
          <a:solidFill>
            <a:srgbClr val="92D050"/>
          </a:solidFill>
          <a:ln w="25400" cap="flat" cmpd="sng" algn="ctr">
            <a:noFill/>
            <a:prstDash val="solid"/>
          </a:ln>
          <a:effectLst/>
        </p:spPr>
        <p:txBody>
          <a:bodyPr lIns="61774" tIns="30889" rIns="61774" bIns="30889" rtlCol="0" anchor="ctr"/>
          <a:lstStyle/>
          <a:p>
            <a:pPr algn="ctr" defTabSz="617690">
              <a:defRPr/>
            </a:pPr>
            <a:endParaRPr kumimoji="0" lang="ja-JP" altLang="en-US" sz="1196" kern="0">
              <a:solidFill>
                <a:sysClr val="window" lastClr="FFFFFF"/>
              </a:solidFill>
              <a:latin typeface="Calibri"/>
              <a:ea typeface="ＭＳ Ｐゴシック" panose="020B0600070205080204" pitchFamily="50" charset="-128"/>
            </a:endParaRPr>
          </a:p>
        </p:txBody>
      </p:sp>
      <p:sp>
        <p:nvSpPr>
          <p:cNvPr id="7" name="正方形/長方形 6"/>
          <p:cNvSpPr/>
          <p:nvPr/>
        </p:nvSpPr>
        <p:spPr>
          <a:xfrm>
            <a:off x="2048620" y="2570065"/>
            <a:ext cx="8439868" cy="4169786"/>
          </a:xfrm>
          <a:prstGeom prst="rect">
            <a:avLst/>
          </a:prstGeom>
          <a:solidFill>
            <a:schemeClr val="accent5">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683853">
              <a:defRPr/>
            </a:pPr>
            <a:endParaRPr kumimoji="0" lang="ja-JP" altLang="en-US" sz="89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flipV="1">
            <a:off x="2303850" y="1431036"/>
            <a:ext cx="1238570" cy="11037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346">
              <a:solidFill>
                <a:prstClr val="white"/>
              </a:solidFill>
              <a:latin typeface="Calibri"/>
              <a:ea typeface="ＭＳ Ｐゴシック" panose="020B0600070205080204" pitchFamily="50" charset="-128"/>
            </a:endParaRPr>
          </a:p>
        </p:txBody>
      </p:sp>
      <p:sp>
        <p:nvSpPr>
          <p:cNvPr id="9" name="正方形/長方形 8"/>
          <p:cNvSpPr/>
          <p:nvPr/>
        </p:nvSpPr>
        <p:spPr>
          <a:xfrm>
            <a:off x="2226608" y="1354415"/>
            <a:ext cx="2046333" cy="266151"/>
          </a:xfrm>
          <a:prstGeom prst="rect">
            <a:avLst/>
          </a:prstGeom>
        </p:spPr>
        <p:txBody>
          <a:bodyPr wrap="square">
            <a:spAutoFit/>
          </a:bodyPr>
          <a:lstStyle/>
          <a:p>
            <a:pPr marL="131784" indent="-131784" defTabSz="683853">
              <a:defRPr/>
            </a:pPr>
            <a:r>
              <a:rPr kumimoji="0" lang="ja-JP" altLang="en-US" sz="1122" dirty="0">
                <a:solidFill>
                  <a:srgbClr val="F79646">
                    <a:lumMod val="50000"/>
                  </a:srgbClr>
                </a:solidFill>
                <a:latin typeface="ＤＦ特太ゴシック体" panose="020B0509000000000000" pitchFamily="49" charset="-128"/>
                <a:ea typeface="ＤＦ特太ゴシック体" panose="020B0509000000000000" pitchFamily="49" charset="-128"/>
              </a:rPr>
              <a:t>１．大綱の概要</a:t>
            </a:r>
          </a:p>
        </p:txBody>
      </p:sp>
      <p:sp>
        <p:nvSpPr>
          <p:cNvPr id="10" name="角丸四角形 9"/>
          <p:cNvSpPr/>
          <p:nvPr/>
        </p:nvSpPr>
        <p:spPr>
          <a:xfrm flipV="1">
            <a:off x="2018853" y="2704631"/>
            <a:ext cx="1238570" cy="11037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346">
              <a:solidFill>
                <a:prstClr val="white"/>
              </a:solidFill>
              <a:latin typeface="Calibri"/>
              <a:ea typeface="ＭＳ Ｐゴシック" panose="020B0600070205080204" pitchFamily="50" charset="-128"/>
            </a:endParaRPr>
          </a:p>
        </p:txBody>
      </p:sp>
      <p:sp>
        <p:nvSpPr>
          <p:cNvPr id="11" name="正方形/長方形 10"/>
          <p:cNvSpPr/>
          <p:nvPr/>
        </p:nvSpPr>
        <p:spPr>
          <a:xfrm>
            <a:off x="2001714" y="2626743"/>
            <a:ext cx="2046333" cy="266151"/>
          </a:xfrm>
          <a:prstGeom prst="rect">
            <a:avLst/>
          </a:prstGeom>
        </p:spPr>
        <p:txBody>
          <a:bodyPr wrap="square">
            <a:spAutoFit/>
          </a:bodyPr>
          <a:lstStyle/>
          <a:p>
            <a:pPr marL="131784" indent="-131784" defTabSz="683853">
              <a:defRPr/>
            </a:pPr>
            <a:r>
              <a:rPr kumimoji="0" lang="ja-JP" altLang="en-US" sz="1122" dirty="0">
                <a:solidFill>
                  <a:srgbClr val="F79646">
                    <a:lumMod val="50000"/>
                  </a:srgbClr>
                </a:solidFill>
                <a:latin typeface="ＤＦ特太ゴシック体" panose="020B0509000000000000" pitchFamily="49" charset="-128"/>
                <a:ea typeface="ＤＦ特太ゴシック体" panose="020B0509000000000000" pitchFamily="49" charset="-128"/>
              </a:rPr>
              <a:t>２．制度の内容</a:t>
            </a:r>
          </a:p>
        </p:txBody>
      </p:sp>
      <p:sp>
        <p:nvSpPr>
          <p:cNvPr id="12" name="テキスト ボックス 11"/>
          <p:cNvSpPr txBox="1"/>
          <p:nvPr/>
        </p:nvSpPr>
        <p:spPr>
          <a:xfrm>
            <a:off x="2133316" y="2872062"/>
            <a:ext cx="8355173" cy="3593291"/>
          </a:xfrm>
          <a:prstGeom prst="rect">
            <a:avLst/>
          </a:prstGeom>
          <a:noFill/>
        </p:spPr>
        <p:txBody>
          <a:bodyPr wrap="square" rtlCol="0">
            <a:spAutoFit/>
          </a:bodyPr>
          <a:lstStyle/>
          <a:p>
            <a:pPr defTabSz="683853">
              <a:lnSpc>
                <a:spcPts val="1381"/>
              </a:lnSpc>
              <a:defRPr/>
            </a:pPr>
            <a:r>
              <a:rPr kumimoji="0" lang="ja-JP" altLang="en-US" sz="1047" b="1"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①</a:t>
            </a:r>
            <a:r>
              <a:rPr kumimoji="0" lang="ja-JP" altLang="en-US" sz="1047" b="1" dirty="0">
                <a:solidFill>
                  <a:prstClr val="black"/>
                </a:solidFill>
                <a:latin typeface="Meiryo UI" panose="020B0604030504040204" pitchFamily="50" charset="-128"/>
                <a:ea typeface="Meiryo UI" panose="020B0604030504040204" pitchFamily="50" charset="-128"/>
              </a:rPr>
              <a:t>医師及びその他の医療従事者の労働時間短縮に資する機器等の特別償却制度</a:t>
            </a:r>
            <a:endParaRPr kumimoji="0" lang="en-US" altLang="ja-JP" sz="1047" b="1"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898" dirty="0">
                <a:solidFill>
                  <a:prstClr val="black"/>
                </a:solidFill>
                <a:latin typeface="Meiryo UI" panose="020B0604030504040204" pitchFamily="50" charset="-128"/>
                <a:ea typeface="Meiryo UI" panose="020B0604030504040204" pitchFamily="50" charset="-128"/>
              </a:rPr>
              <a:t>　医師・医療従事者の働き方改革を促進するため、労働時間短縮に資する設備</a:t>
            </a:r>
            <a:endParaRPr kumimoji="0" lang="en-US" altLang="ja-JP" sz="898"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898" dirty="0">
                <a:solidFill>
                  <a:prstClr val="black"/>
                </a:solidFill>
                <a:latin typeface="Meiryo UI" panose="020B0604030504040204" pitchFamily="50" charset="-128"/>
                <a:ea typeface="Meiryo UI" panose="020B0604030504040204" pitchFamily="50" charset="-128"/>
              </a:rPr>
              <a:t>に関する特別償却制度の期限を２年延長する。</a:t>
            </a:r>
            <a:endParaRPr kumimoji="0" lang="en-US" altLang="ja-JP" sz="898"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en-US" altLang="ja-JP" sz="823" b="1" dirty="0">
                <a:solidFill>
                  <a:prstClr val="black"/>
                </a:solidFill>
                <a:latin typeface="Meiryo UI" panose="020B0604030504040204" pitchFamily="50" charset="-128"/>
                <a:ea typeface="Meiryo UI" panose="020B0604030504040204" pitchFamily="50" charset="-128"/>
              </a:rPr>
              <a:t>【</a:t>
            </a:r>
            <a:r>
              <a:rPr kumimoji="0" lang="ja-JP" altLang="en-US" sz="823" b="1" dirty="0">
                <a:solidFill>
                  <a:prstClr val="black"/>
                </a:solidFill>
                <a:latin typeface="Meiryo UI" panose="020B0604030504040204" pitchFamily="50" charset="-128"/>
                <a:ea typeface="Meiryo UI" panose="020B0604030504040204" pitchFamily="50" charset="-128"/>
              </a:rPr>
              <a:t>対象設備</a:t>
            </a:r>
            <a:r>
              <a:rPr kumimoji="0" lang="en-US" altLang="ja-JP" sz="823" b="1" dirty="0">
                <a:solidFill>
                  <a:prstClr val="black"/>
                </a:solidFill>
                <a:latin typeface="Meiryo UI" panose="020B0604030504040204" pitchFamily="50" charset="-128"/>
                <a:ea typeface="Meiryo UI" panose="020B0604030504040204" pitchFamily="50" charset="-128"/>
              </a:rPr>
              <a:t>】 </a:t>
            </a:r>
            <a:r>
              <a:rPr kumimoji="0" lang="ja-JP" altLang="en-US" sz="823" dirty="0">
                <a:solidFill>
                  <a:prstClr val="black"/>
                </a:solidFill>
                <a:latin typeface="Meiryo UI" panose="020B0604030504040204" pitchFamily="50" charset="-128"/>
                <a:ea typeface="Meiryo UI" panose="020B0604030504040204" pitchFamily="50" charset="-128"/>
              </a:rPr>
              <a:t>医療機関が、医療勤務環境改善支援センターの助言の下に作成した医師</a:t>
            </a:r>
            <a:endParaRPr kumimoji="0" lang="en-US" altLang="ja-JP" sz="823"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823" dirty="0">
                <a:solidFill>
                  <a:prstClr val="black"/>
                </a:solidFill>
                <a:latin typeface="Meiryo UI" panose="020B0604030504040204" pitchFamily="50" charset="-128"/>
                <a:ea typeface="Meiryo UI" panose="020B0604030504040204" pitchFamily="50" charset="-128"/>
              </a:rPr>
              <a:t>　労働時間削減計画に基づき取得した器具・備品（医療用機器を含む）、ソフトウェア</a:t>
            </a:r>
            <a:endParaRPr kumimoji="0" lang="en-US" altLang="ja-JP" sz="823"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823" dirty="0">
                <a:solidFill>
                  <a:prstClr val="black"/>
                </a:solidFill>
                <a:latin typeface="Meiryo UI" panose="020B0604030504040204" pitchFamily="50" charset="-128"/>
                <a:ea typeface="Meiryo UI" panose="020B0604030504040204" pitchFamily="50" charset="-128"/>
              </a:rPr>
              <a:t>　のうち一定の規模（</a:t>
            </a:r>
            <a:r>
              <a:rPr kumimoji="0" lang="en-US" altLang="ja-JP" sz="823" dirty="0">
                <a:solidFill>
                  <a:prstClr val="black"/>
                </a:solidFill>
                <a:latin typeface="Meiryo UI" panose="020B0604030504040204" pitchFamily="50" charset="-128"/>
                <a:ea typeface="Meiryo UI" panose="020B0604030504040204" pitchFamily="50" charset="-128"/>
              </a:rPr>
              <a:t>30</a:t>
            </a:r>
            <a:r>
              <a:rPr kumimoji="0" lang="ja-JP" altLang="en-US" sz="823" dirty="0">
                <a:solidFill>
                  <a:prstClr val="black"/>
                </a:solidFill>
                <a:latin typeface="Meiryo UI" panose="020B0604030504040204" pitchFamily="50" charset="-128"/>
                <a:ea typeface="Meiryo UI" panose="020B0604030504040204" pitchFamily="50" charset="-128"/>
              </a:rPr>
              <a:t>万円以上）のもの</a:t>
            </a:r>
            <a:endParaRPr kumimoji="0" lang="en-US" altLang="ja-JP" sz="823"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en-US" altLang="ja-JP" sz="823" b="1" dirty="0">
                <a:solidFill>
                  <a:prstClr val="black"/>
                </a:solidFill>
                <a:latin typeface="Meiryo UI" panose="020B0604030504040204" pitchFamily="50" charset="-128"/>
                <a:ea typeface="Meiryo UI" panose="020B0604030504040204" pitchFamily="50" charset="-128"/>
              </a:rPr>
              <a:t>【</a:t>
            </a:r>
            <a:r>
              <a:rPr kumimoji="0" lang="ja-JP" altLang="en-US" sz="823" b="1" dirty="0">
                <a:solidFill>
                  <a:prstClr val="black"/>
                </a:solidFill>
                <a:latin typeface="Meiryo UI" panose="020B0604030504040204" pitchFamily="50" charset="-128"/>
                <a:ea typeface="Meiryo UI" panose="020B0604030504040204" pitchFamily="50" charset="-128"/>
              </a:rPr>
              <a:t>特別償却割合</a:t>
            </a:r>
            <a:r>
              <a:rPr kumimoji="0" lang="en-US" altLang="ja-JP" sz="823" b="1" dirty="0">
                <a:solidFill>
                  <a:prstClr val="black"/>
                </a:solidFill>
                <a:latin typeface="Meiryo UI" panose="020B0604030504040204" pitchFamily="50" charset="-128"/>
                <a:ea typeface="Meiryo UI" panose="020B0604030504040204" pitchFamily="50" charset="-128"/>
              </a:rPr>
              <a:t>】 </a:t>
            </a:r>
            <a:r>
              <a:rPr kumimoji="0" lang="ja-JP" altLang="en-US" sz="823" b="1" dirty="0">
                <a:solidFill>
                  <a:srgbClr val="FF0000"/>
                </a:solidFill>
                <a:latin typeface="Meiryo UI" panose="020B0604030504040204" pitchFamily="50" charset="-128"/>
                <a:ea typeface="Meiryo UI" panose="020B0604030504040204" pitchFamily="50" charset="-128"/>
              </a:rPr>
              <a:t>取得価格の</a:t>
            </a:r>
            <a:r>
              <a:rPr kumimoji="0" lang="en-US" altLang="ja-JP" sz="823" b="1" dirty="0">
                <a:solidFill>
                  <a:srgbClr val="FF0000"/>
                </a:solidFill>
                <a:latin typeface="Meiryo UI" panose="020B0604030504040204" pitchFamily="50" charset="-128"/>
                <a:ea typeface="Meiryo UI" panose="020B0604030504040204" pitchFamily="50" charset="-128"/>
              </a:rPr>
              <a:t>15</a:t>
            </a:r>
            <a:r>
              <a:rPr kumimoji="0" lang="ja-JP" altLang="en-US" sz="823" b="1" dirty="0">
                <a:solidFill>
                  <a:srgbClr val="FF0000"/>
                </a:solidFill>
                <a:latin typeface="Meiryo UI" panose="020B0604030504040204" pitchFamily="50" charset="-128"/>
                <a:ea typeface="Meiryo UI" panose="020B0604030504040204" pitchFamily="50" charset="-128"/>
              </a:rPr>
              <a:t>％</a:t>
            </a:r>
            <a:endParaRPr kumimoji="0" lang="en-US" altLang="ja-JP" sz="823" b="1" dirty="0">
              <a:solidFill>
                <a:srgbClr val="FF0000"/>
              </a:solidFill>
              <a:latin typeface="Meiryo UI" panose="020B0604030504040204" pitchFamily="50" charset="-128"/>
              <a:ea typeface="Meiryo UI" panose="020B0604030504040204" pitchFamily="50" charset="-128"/>
            </a:endParaRPr>
          </a:p>
          <a:p>
            <a:pPr defTabSz="683853">
              <a:lnSpc>
                <a:spcPts val="1047"/>
              </a:lnSpc>
              <a:defRPr/>
            </a:pPr>
            <a:endParaRPr kumimoji="0" lang="en-US" altLang="ja-JP" sz="101"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1047" b="1" dirty="0">
                <a:solidFill>
                  <a:prstClr val="black"/>
                </a:solidFill>
                <a:latin typeface="Meiryo UI" panose="020B0604030504040204" pitchFamily="50" charset="-128"/>
                <a:ea typeface="Meiryo UI" panose="020B0604030504040204" pitchFamily="50" charset="-128"/>
              </a:rPr>
              <a:t>②地域医療構想の実現のための病床再編等の促進のための特別償却制度</a:t>
            </a:r>
            <a:endParaRPr kumimoji="0" lang="en-US" altLang="ja-JP" sz="1047" b="1"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898" dirty="0">
                <a:solidFill>
                  <a:prstClr val="black"/>
                </a:solidFill>
                <a:latin typeface="Meiryo UI" panose="020B0604030504040204" pitchFamily="50" charset="-128"/>
                <a:ea typeface="Meiryo UI" panose="020B0604030504040204" pitchFamily="50" charset="-128"/>
              </a:rPr>
              <a:t>　地域医療構想の実現のため、民間病院等が地域医療構想調整会議において合意された具体的対応方針に基づき病床の再編等を行った場合に取得する建物等に関する特別償却制度の期限を２年延長する。</a:t>
            </a:r>
            <a:endParaRPr kumimoji="0" lang="en-US" altLang="ja-JP" sz="898"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en-US" altLang="ja-JP" sz="823" b="1" dirty="0">
                <a:solidFill>
                  <a:prstClr val="black"/>
                </a:solidFill>
                <a:latin typeface="Meiryo UI" panose="020B0604030504040204" pitchFamily="50" charset="-128"/>
                <a:ea typeface="Meiryo UI" panose="020B0604030504040204" pitchFamily="50" charset="-128"/>
              </a:rPr>
              <a:t>【</a:t>
            </a:r>
            <a:r>
              <a:rPr kumimoji="0" lang="ja-JP" altLang="en-US" sz="823" b="1" dirty="0">
                <a:solidFill>
                  <a:prstClr val="black"/>
                </a:solidFill>
                <a:latin typeface="Meiryo UI" panose="020B0604030504040204" pitchFamily="50" charset="-128"/>
                <a:ea typeface="Meiryo UI" panose="020B0604030504040204" pitchFamily="50" charset="-128"/>
              </a:rPr>
              <a:t>対象設備</a:t>
            </a:r>
            <a:r>
              <a:rPr kumimoji="0" lang="en-US" altLang="ja-JP" sz="823" b="1" dirty="0">
                <a:solidFill>
                  <a:prstClr val="black"/>
                </a:solidFill>
                <a:latin typeface="Meiryo UI" panose="020B0604030504040204" pitchFamily="50" charset="-128"/>
                <a:ea typeface="Meiryo UI" panose="020B0604030504040204" pitchFamily="50" charset="-128"/>
              </a:rPr>
              <a:t>】 </a:t>
            </a:r>
            <a:r>
              <a:rPr kumimoji="0" lang="ja-JP" altLang="en-US" sz="823" dirty="0">
                <a:solidFill>
                  <a:prstClr val="black"/>
                </a:solidFill>
                <a:latin typeface="Meiryo UI" panose="020B0604030504040204" pitchFamily="50" charset="-128"/>
                <a:ea typeface="Meiryo UI" panose="020B0604030504040204" pitchFamily="50" charset="-128"/>
              </a:rPr>
              <a:t>病床の再編等のために取得又は建設（改修のための工事によるものを含む）をした病院用等の建物及びその附属設備</a:t>
            </a:r>
            <a:endParaRPr kumimoji="0" lang="en-US" altLang="ja-JP" sz="823"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823" dirty="0">
                <a:solidFill>
                  <a:prstClr val="black"/>
                </a:solidFill>
                <a:latin typeface="Meiryo UI" panose="020B0604030504040204" pitchFamily="50" charset="-128"/>
                <a:ea typeface="Meiryo UI" panose="020B0604030504040204" pitchFamily="50" charset="-128"/>
              </a:rPr>
              <a:t>　　　　　 　（既存の建物を廃止し新たに建設する場合・病床の機能区分の増加を伴う改修（増築、改築、修繕又は模様替）の場合）</a:t>
            </a:r>
            <a:endParaRPr kumimoji="0" lang="en-US" altLang="ja-JP" sz="823"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en-US" altLang="ja-JP" sz="823" b="1" dirty="0">
                <a:solidFill>
                  <a:prstClr val="black"/>
                </a:solidFill>
                <a:latin typeface="Meiryo UI" panose="020B0604030504040204" pitchFamily="50" charset="-128"/>
                <a:ea typeface="Meiryo UI" panose="020B0604030504040204" pitchFamily="50" charset="-128"/>
              </a:rPr>
              <a:t>【</a:t>
            </a:r>
            <a:r>
              <a:rPr kumimoji="0" lang="ja-JP" altLang="en-US" sz="823" b="1" dirty="0">
                <a:solidFill>
                  <a:prstClr val="black"/>
                </a:solidFill>
                <a:latin typeface="Meiryo UI" panose="020B0604030504040204" pitchFamily="50" charset="-128"/>
                <a:ea typeface="Meiryo UI" panose="020B0604030504040204" pitchFamily="50" charset="-128"/>
              </a:rPr>
              <a:t>特別償却割合</a:t>
            </a:r>
            <a:r>
              <a:rPr kumimoji="0" lang="en-US" altLang="ja-JP" sz="823" b="1" dirty="0">
                <a:solidFill>
                  <a:prstClr val="black"/>
                </a:solidFill>
                <a:latin typeface="Meiryo UI" panose="020B0604030504040204" pitchFamily="50" charset="-128"/>
                <a:ea typeface="Meiryo UI" panose="020B0604030504040204" pitchFamily="50" charset="-128"/>
              </a:rPr>
              <a:t>】 </a:t>
            </a:r>
            <a:r>
              <a:rPr kumimoji="0" lang="ja-JP" altLang="en-US" sz="823" b="1" dirty="0">
                <a:solidFill>
                  <a:srgbClr val="FF0000"/>
                </a:solidFill>
                <a:latin typeface="Meiryo UI" panose="020B0604030504040204" pitchFamily="50" charset="-128"/>
                <a:ea typeface="Meiryo UI" panose="020B0604030504040204" pitchFamily="50" charset="-128"/>
              </a:rPr>
              <a:t>取得価格の８％</a:t>
            </a:r>
            <a:endParaRPr kumimoji="0" lang="en-US" altLang="ja-JP" sz="823" b="1" dirty="0">
              <a:solidFill>
                <a:srgbClr val="FF0000"/>
              </a:solidFill>
              <a:latin typeface="Meiryo UI" panose="020B0604030504040204" pitchFamily="50" charset="-128"/>
              <a:ea typeface="Meiryo UI" panose="020B0604030504040204" pitchFamily="50" charset="-128"/>
            </a:endParaRPr>
          </a:p>
          <a:p>
            <a:pPr defTabSz="683853">
              <a:lnSpc>
                <a:spcPts val="1122"/>
              </a:lnSpc>
              <a:defRPr/>
            </a:pPr>
            <a:endParaRPr kumimoji="0" lang="en-US" altLang="ja-JP" sz="724"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1047" b="1" dirty="0">
                <a:solidFill>
                  <a:prstClr val="black"/>
                </a:solidFill>
                <a:latin typeface="Meiryo UI" panose="020B0604030504040204" pitchFamily="50" charset="-128"/>
                <a:ea typeface="Meiryo UI" panose="020B0604030504040204" pitchFamily="50" charset="-128"/>
              </a:rPr>
              <a:t>③高額な医療用機器に係る特別償却制度</a:t>
            </a:r>
            <a:endParaRPr kumimoji="0" lang="en-US" altLang="ja-JP" sz="1047"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ja-JP" altLang="en-US" sz="829" dirty="0">
                <a:solidFill>
                  <a:prstClr val="black"/>
                </a:solidFill>
                <a:latin typeface="Meiryo UI" panose="020B0604030504040204" pitchFamily="50" charset="-128"/>
                <a:ea typeface="Meiryo UI" panose="020B0604030504040204" pitchFamily="50" charset="-128"/>
              </a:rPr>
              <a:t>　</a:t>
            </a:r>
            <a:r>
              <a:rPr kumimoji="0" lang="ja-JP" altLang="en-US" sz="898" dirty="0">
                <a:solidFill>
                  <a:prstClr val="black"/>
                </a:solidFill>
                <a:latin typeface="Meiryo UI" panose="020B0604030504040204" pitchFamily="50" charset="-128"/>
                <a:ea typeface="Meiryo UI" panose="020B0604030504040204" pitchFamily="50" charset="-128"/>
              </a:rPr>
              <a:t>取得価格</a:t>
            </a:r>
            <a:r>
              <a:rPr kumimoji="0" lang="en-US" altLang="ja-JP" sz="898" dirty="0">
                <a:solidFill>
                  <a:prstClr val="black"/>
                </a:solidFill>
                <a:latin typeface="Meiryo UI" panose="020B0604030504040204" pitchFamily="50" charset="-128"/>
                <a:ea typeface="Meiryo UI" panose="020B0604030504040204" pitchFamily="50" charset="-128"/>
              </a:rPr>
              <a:t>500</a:t>
            </a:r>
            <a:r>
              <a:rPr kumimoji="0" lang="ja-JP" altLang="en-US" sz="898" dirty="0">
                <a:solidFill>
                  <a:prstClr val="black"/>
                </a:solidFill>
                <a:latin typeface="Meiryo UI" panose="020B0604030504040204" pitchFamily="50" charset="-128"/>
                <a:ea typeface="Meiryo UI" panose="020B0604030504040204" pitchFamily="50" charset="-128"/>
              </a:rPr>
              <a:t>万円以上の高額な医療用機器に関する特別償却制度について、高度な医療の提供という観点から対象機器の見直しを行うとともに、配置の効率化又は共同利用を特に図る必要がある特定の医療用機器（</a:t>
            </a:r>
            <a:r>
              <a:rPr kumimoji="0" lang="en-US" altLang="ja-JP" sz="898" dirty="0">
                <a:solidFill>
                  <a:prstClr val="black"/>
                </a:solidFill>
                <a:latin typeface="Meiryo UI" panose="020B0604030504040204" pitchFamily="50" charset="-128"/>
                <a:ea typeface="Meiryo UI" panose="020B0604030504040204" pitchFamily="50" charset="-128"/>
              </a:rPr>
              <a:t>CT</a:t>
            </a:r>
            <a:r>
              <a:rPr kumimoji="0" lang="ja-JP" altLang="en-US" sz="898" dirty="0">
                <a:solidFill>
                  <a:prstClr val="black"/>
                </a:solidFill>
                <a:latin typeface="Meiryo UI" panose="020B0604030504040204" pitchFamily="50" charset="-128"/>
                <a:ea typeface="Meiryo UI" panose="020B0604030504040204" pitchFamily="50" charset="-128"/>
              </a:rPr>
              <a:t>・</a:t>
            </a:r>
            <a:r>
              <a:rPr kumimoji="0" lang="en-US" altLang="ja-JP" sz="898" dirty="0">
                <a:solidFill>
                  <a:prstClr val="black"/>
                </a:solidFill>
                <a:latin typeface="Meiryo UI" panose="020B0604030504040204" pitchFamily="50" charset="-128"/>
                <a:ea typeface="Meiryo UI" panose="020B0604030504040204" pitchFamily="50" charset="-128"/>
              </a:rPr>
              <a:t>MRI</a:t>
            </a:r>
            <a:r>
              <a:rPr kumimoji="0" lang="ja-JP" altLang="en-US" sz="898" dirty="0">
                <a:solidFill>
                  <a:prstClr val="black"/>
                </a:solidFill>
                <a:latin typeface="Meiryo UI" panose="020B0604030504040204" pitchFamily="50" charset="-128"/>
                <a:ea typeface="Meiryo UI" panose="020B0604030504040204" pitchFamily="50" charset="-128"/>
              </a:rPr>
              <a:t>）の配置効率化等を促す仕組みを講じた上で、期限を２年延長する。</a:t>
            </a:r>
          </a:p>
          <a:p>
            <a:pPr defTabSz="683853">
              <a:lnSpc>
                <a:spcPts val="1381"/>
              </a:lnSpc>
              <a:defRPr/>
            </a:pPr>
            <a:r>
              <a:rPr kumimoji="0" lang="en-US" altLang="ja-JP" sz="823" b="1" dirty="0">
                <a:solidFill>
                  <a:prstClr val="black"/>
                </a:solidFill>
                <a:latin typeface="Meiryo UI" panose="020B0604030504040204" pitchFamily="50" charset="-128"/>
                <a:ea typeface="Meiryo UI" panose="020B0604030504040204" pitchFamily="50" charset="-128"/>
              </a:rPr>
              <a:t>【</a:t>
            </a:r>
            <a:r>
              <a:rPr kumimoji="0" lang="ja-JP" altLang="en-US" sz="823" b="1" dirty="0">
                <a:solidFill>
                  <a:prstClr val="black"/>
                </a:solidFill>
                <a:latin typeface="Meiryo UI" panose="020B0604030504040204" pitchFamily="50" charset="-128"/>
                <a:ea typeface="Meiryo UI" panose="020B0604030504040204" pitchFamily="50" charset="-128"/>
              </a:rPr>
              <a:t>対象機器</a:t>
            </a:r>
            <a:r>
              <a:rPr kumimoji="0" lang="en-US" altLang="ja-JP" sz="823" b="1" dirty="0">
                <a:solidFill>
                  <a:prstClr val="black"/>
                </a:solidFill>
                <a:latin typeface="Meiryo UI" panose="020B0604030504040204" pitchFamily="50" charset="-128"/>
                <a:ea typeface="Meiryo UI" panose="020B0604030504040204" pitchFamily="50" charset="-128"/>
              </a:rPr>
              <a:t>】 </a:t>
            </a:r>
            <a:r>
              <a:rPr kumimoji="0" lang="ja-JP" altLang="en-US" sz="823" dirty="0">
                <a:solidFill>
                  <a:prstClr val="black"/>
                </a:solidFill>
                <a:latin typeface="Meiryo UI" panose="020B0604030504040204" pitchFamily="50" charset="-128"/>
                <a:ea typeface="Meiryo UI" panose="020B0604030504040204" pitchFamily="50" charset="-128"/>
              </a:rPr>
              <a:t>高度な医療の提供に資するもの又は医薬品医療機器等法の指定を受けてから２年以内の医療機器</a:t>
            </a:r>
            <a:endParaRPr kumimoji="0" lang="en-US" altLang="ja-JP" sz="823" dirty="0">
              <a:solidFill>
                <a:prstClr val="black"/>
              </a:solidFill>
              <a:latin typeface="Meiryo UI" panose="020B0604030504040204" pitchFamily="50" charset="-128"/>
              <a:ea typeface="Meiryo UI" panose="020B0604030504040204" pitchFamily="50" charset="-128"/>
            </a:endParaRPr>
          </a:p>
          <a:p>
            <a:pPr defTabSz="683853">
              <a:lnSpc>
                <a:spcPts val="1381"/>
              </a:lnSpc>
              <a:defRPr/>
            </a:pPr>
            <a:r>
              <a:rPr kumimoji="0" lang="en-US" altLang="ja-JP" sz="823" b="1" dirty="0">
                <a:solidFill>
                  <a:prstClr val="black"/>
                </a:solidFill>
                <a:latin typeface="Meiryo UI" panose="020B0604030504040204" pitchFamily="50" charset="-128"/>
                <a:ea typeface="Meiryo UI" panose="020B0604030504040204" pitchFamily="50" charset="-128"/>
              </a:rPr>
              <a:t>【</a:t>
            </a:r>
            <a:r>
              <a:rPr kumimoji="0" lang="ja-JP" altLang="en-US" sz="823" b="1" dirty="0">
                <a:solidFill>
                  <a:prstClr val="black"/>
                </a:solidFill>
                <a:latin typeface="Meiryo UI" panose="020B0604030504040204" pitchFamily="50" charset="-128"/>
                <a:ea typeface="Meiryo UI" panose="020B0604030504040204" pitchFamily="50" charset="-128"/>
              </a:rPr>
              <a:t>特別償却割合</a:t>
            </a:r>
            <a:r>
              <a:rPr kumimoji="0" lang="en-US" altLang="ja-JP" sz="823" b="1" dirty="0">
                <a:solidFill>
                  <a:prstClr val="black"/>
                </a:solidFill>
                <a:latin typeface="Meiryo UI" panose="020B0604030504040204" pitchFamily="50" charset="-128"/>
                <a:ea typeface="Meiryo UI" panose="020B0604030504040204" pitchFamily="50" charset="-128"/>
              </a:rPr>
              <a:t>】 </a:t>
            </a:r>
            <a:r>
              <a:rPr kumimoji="0" lang="ja-JP" altLang="en-US" sz="823" b="1" dirty="0">
                <a:solidFill>
                  <a:srgbClr val="FF0000"/>
                </a:solidFill>
                <a:latin typeface="Meiryo UI" panose="020B0604030504040204" pitchFamily="50" charset="-128"/>
                <a:ea typeface="Meiryo UI" panose="020B0604030504040204" pitchFamily="50" charset="-128"/>
              </a:rPr>
              <a:t>取得価格の</a:t>
            </a:r>
            <a:r>
              <a:rPr kumimoji="0" lang="en-US" altLang="ja-JP" sz="823" b="1" dirty="0">
                <a:solidFill>
                  <a:srgbClr val="FF0000"/>
                </a:solidFill>
                <a:latin typeface="Meiryo UI" panose="020B0604030504040204" pitchFamily="50" charset="-128"/>
                <a:ea typeface="Meiryo UI" panose="020B0604030504040204" pitchFamily="50" charset="-128"/>
              </a:rPr>
              <a:t>12</a:t>
            </a:r>
            <a:r>
              <a:rPr kumimoji="0" lang="ja-JP" altLang="en-US" sz="823" b="1" dirty="0">
                <a:solidFill>
                  <a:srgbClr val="FF0000"/>
                </a:solidFill>
                <a:latin typeface="Meiryo UI" panose="020B0604030504040204" pitchFamily="50" charset="-128"/>
                <a:ea typeface="Meiryo UI" panose="020B0604030504040204" pitchFamily="50" charset="-128"/>
              </a:rPr>
              <a:t>％</a:t>
            </a:r>
            <a:endParaRPr kumimoji="0" lang="en-US" altLang="ja-JP" sz="823" b="1" dirty="0">
              <a:solidFill>
                <a:srgbClr val="FF0000"/>
              </a:solidFill>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6902226" y="3045915"/>
            <a:ext cx="3391252" cy="1186151"/>
            <a:chOff x="5170831" y="2468812"/>
            <a:chExt cx="4534697" cy="1586091"/>
          </a:xfrm>
        </p:grpSpPr>
        <p:grpSp>
          <p:nvGrpSpPr>
            <p:cNvPr id="14" name="グループ化 13"/>
            <p:cNvGrpSpPr/>
            <p:nvPr/>
          </p:nvGrpSpPr>
          <p:grpSpPr>
            <a:xfrm>
              <a:off x="5170831" y="2468812"/>
              <a:ext cx="1316640" cy="1341492"/>
              <a:chOff x="3016539" y="220180"/>
              <a:chExt cx="1458811" cy="1512133"/>
            </a:xfrm>
          </p:grpSpPr>
          <p:sp>
            <p:nvSpPr>
              <p:cNvPr id="41" name="角丸四角形 40"/>
              <p:cNvSpPr/>
              <p:nvPr/>
            </p:nvSpPr>
            <p:spPr>
              <a:xfrm>
                <a:off x="3130669" y="220180"/>
                <a:ext cx="1174260" cy="1512133"/>
              </a:xfrm>
              <a:prstGeom prst="roundRect">
                <a:avLst>
                  <a:gd name="adj" fmla="val 4108"/>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sp>
            <p:nvSpPr>
              <p:cNvPr id="42" name="角丸四角形 41"/>
              <p:cNvSpPr/>
              <p:nvPr/>
            </p:nvSpPr>
            <p:spPr>
              <a:xfrm>
                <a:off x="3130668" y="220180"/>
                <a:ext cx="1174258" cy="210497"/>
              </a:xfrm>
              <a:prstGeom prst="roundRect">
                <a:avLst>
                  <a:gd name="adj" fmla="val 24375"/>
                </a:avLst>
              </a:prstGeom>
              <a:solidFill>
                <a:schemeClr val="accent1">
                  <a:lumMod val="60000"/>
                  <a:lumOff val="4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r>
                  <a:rPr kumimoji="0" lang="ja-JP" altLang="en-US" sz="823" b="1" dirty="0">
                    <a:solidFill>
                      <a:prstClr val="black"/>
                    </a:solidFill>
                    <a:latin typeface="メイリオ" panose="020B0604030504040204" pitchFamily="50" charset="-128"/>
                    <a:ea typeface="メイリオ" panose="020B0604030504040204" pitchFamily="50" charset="-128"/>
                  </a:rPr>
                  <a:t>医療機関</a:t>
                </a:r>
              </a:p>
            </p:txBody>
          </p:sp>
          <p:sp>
            <p:nvSpPr>
              <p:cNvPr id="43" name="円柱 42"/>
              <p:cNvSpPr/>
              <p:nvPr/>
            </p:nvSpPr>
            <p:spPr>
              <a:xfrm>
                <a:off x="3205323" y="651671"/>
                <a:ext cx="1036215" cy="1008310"/>
              </a:xfrm>
              <a:prstGeom prst="can">
                <a:avLst>
                  <a:gd name="adj" fmla="val 30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3016539" y="994600"/>
                <a:ext cx="1458811" cy="487814"/>
              </a:xfrm>
              <a:prstGeom prst="rect">
                <a:avLst/>
              </a:prstGeom>
              <a:noFill/>
            </p:spPr>
            <p:txBody>
              <a:bodyPr wrap="square" rtlCol="0">
                <a:spAutoFit/>
              </a:bodyPr>
              <a:lstStyle/>
              <a:p>
                <a:pPr algn="ctr" defTabSz="683853">
                  <a:defRPr/>
                </a:pPr>
                <a:r>
                  <a:rPr kumimoji="0" lang="ja-JP" altLang="en-US" sz="748" b="1" dirty="0">
                    <a:solidFill>
                      <a:prstClr val="black"/>
                    </a:solidFill>
                    <a:latin typeface="メイリオ" panose="020B0604030504040204" pitchFamily="50" charset="-128"/>
                    <a:ea typeface="メイリオ" panose="020B0604030504040204" pitchFamily="50" charset="-128"/>
                  </a:rPr>
                  <a:t>器具・備品・</a:t>
                </a:r>
                <a:endParaRPr kumimoji="0" lang="en-US" altLang="ja-JP" sz="748" b="1" dirty="0">
                  <a:solidFill>
                    <a:prstClr val="black"/>
                  </a:solidFill>
                  <a:latin typeface="メイリオ" panose="020B0604030504040204" pitchFamily="50" charset="-128"/>
                  <a:ea typeface="メイリオ" panose="020B0604030504040204" pitchFamily="50" charset="-128"/>
                </a:endParaRPr>
              </a:p>
              <a:p>
                <a:pPr algn="ctr" defTabSz="683853">
                  <a:defRPr/>
                </a:pPr>
                <a:r>
                  <a:rPr kumimoji="0" lang="ja-JP" altLang="en-US" sz="748" b="1" dirty="0">
                    <a:solidFill>
                      <a:prstClr val="black"/>
                    </a:solidFill>
                    <a:latin typeface="メイリオ" panose="020B0604030504040204" pitchFamily="50" charset="-128"/>
                    <a:ea typeface="メイリオ" panose="020B0604030504040204" pitchFamily="50" charset="-128"/>
                  </a:rPr>
                  <a:t>ソフトウェア</a:t>
                </a:r>
                <a:r>
                  <a:rPr kumimoji="0" lang="en-US" altLang="ja-JP" sz="748" b="1" dirty="0">
                    <a:solidFill>
                      <a:prstClr val="black"/>
                    </a:solidFill>
                    <a:latin typeface="メイリオ" panose="020B0604030504040204" pitchFamily="50" charset="-128"/>
                    <a:ea typeface="メイリオ" panose="020B0604030504040204" pitchFamily="50" charset="-128"/>
                  </a:rPr>
                  <a:t>※</a:t>
                </a:r>
              </a:p>
            </p:txBody>
          </p:sp>
          <p:sp>
            <p:nvSpPr>
              <p:cNvPr id="45" name="テキスト ボックス 44"/>
              <p:cNvSpPr txBox="1"/>
              <p:nvPr/>
            </p:nvSpPr>
            <p:spPr>
              <a:xfrm>
                <a:off x="3208961" y="408291"/>
                <a:ext cx="1040900" cy="312651"/>
              </a:xfrm>
              <a:prstGeom prst="rect">
                <a:avLst/>
              </a:prstGeom>
              <a:noFill/>
            </p:spPr>
            <p:txBody>
              <a:bodyPr wrap="square" rtlCol="0">
                <a:spAutoFit/>
              </a:bodyPr>
              <a:lstStyle/>
              <a:p>
                <a:pPr defTabSz="683853">
                  <a:defRPr/>
                </a:pPr>
                <a:r>
                  <a:rPr kumimoji="0" lang="ja-JP" altLang="en-US" sz="748" dirty="0">
                    <a:solidFill>
                      <a:prstClr val="black"/>
                    </a:solidFill>
                    <a:latin typeface="メイリオ" panose="020B0604030504040204" pitchFamily="50" charset="-128"/>
                    <a:ea typeface="メイリオ" panose="020B0604030504040204" pitchFamily="50" charset="-128"/>
                  </a:rPr>
                  <a:t>③供用開始</a:t>
                </a:r>
              </a:p>
            </p:txBody>
          </p:sp>
        </p:grpSp>
        <p:sp>
          <p:nvSpPr>
            <p:cNvPr id="15" name="角丸四角形 14"/>
            <p:cNvSpPr/>
            <p:nvPr/>
          </p:nvSpPr>
          <p:spPr>
            <a:xfrm>
              <a:off x="7356447" y="2468812"/>
              <a:ext cx="2205065" cy="1348821"/>
            </a:xfrm>
            <a:prstGeom prst="roundRect">
              <a:avLst>
                <a:gd name="adj" fmla="val 4108"/>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7356447" y="2468813"/>
              <a:ext cx="2228060" cy="180595"/>
            </a:xfrm>
            <a:prstGeom prst="roundRect">
              <a:avLst>
                <a:gd name="adj" fmla="val 17942"/>
              </a:avLst>
            </a:prstGeom>
            <a:solidFill>
              <a:schemeClr val="accent1">
                <a:lumMod val="60000"/>
                <a:lumOff val="4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r>
                <a:rPr kumimoji="0" lang="ja-JP" altLang="en-US" sz="823" b="1" dirty="0">
                  <a:solidFill>
                    <a:prstClr val="black"/>
                  </a:solidFill>
                  <a:latin typeface="メイリオ" panose="020B0604030504040204" pitchFamily="50" charset="-128"/>
                  <a:ea typeface="メイリオ" panose="020B0604030504040204" pitchFamily="50" charset="-128"/>
                </a:rPr>
                <a:t>医療勤務環境改善支援センター</a:t>
              </a:r>
            </a:p>
          </p:txBody>
        </p:sp>
        <p:grpSp>
          <p:nvGrpSpPr>
            <p:cNvPr id="17" name="グループ化 16"/>
            <p:cNvGrpSpPr/>
            <p:nvPr/>
          </p:nvGrpSpPr>
          <p:grpSpPr>
            <a:xfrm>
              <a:off x="7366993" y="2713963"/>
              <a:ext cx="1820536" cy="602916"/>
              <a:chOff x="4850910" y="465010"/>
              <a:chExt cx="2017118" cy="679608"/>
            </a:xfrm>
          </p:grpSpPr>
          <p:sp>
            <p:nvSpPr>
              <p:cNvPr id="37" name="角丸四角形 36"/>
              <p:cNvSpPr/>
              <p:nvPr/>
            </p:nvSpPr>
            <p:spPr>
              <a:xfrm>
                <a:off x="4908870" y="491525"/>
                <a:ext cx="1775400" cy="190055"/>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829" b="1" dirty="0">
                  <a:solidFill>
                    <a:prstClr val="white"/>
                  </a:solidFill>
                  <a:latin typeface="メイリオ" panose="020B0604030504040204" pitchFamily="50" charset="-128"/>
                  <a:ea typeface="メイリオ" panose="020B0604030504040204" pitchFamily="50" charset="-128"/>
                </a:endParaRPr>
              </a:p>
            </p:txBody>
          </p:sp>
          <p:sp>
            <p:nvSpPr>
              <p:cNvPr id="38" name="角丸四角形 37"/>
              <p:cNvSpPr/>
              <p:nvPr/>
            </p:nvSpPr>
            <p:spPr>
              <a:xfrm>
                <a:off x="4908871" y="858000"/>
                <a:ext cx="1775399" cy="179935"/>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829" b="1" dirty="0">
                  <a:solidFill>
                    <a:prstClr val="white"/>
                  </a:solidFill>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4850910" y="465010"/>
                <a:ext cx="1982756" cy="312651"/>
              </a:xfrm>
              <a:prstGeom prst="rect">
                <a:avLst/>
              </a:prstGeom>
              <a:noFill/>
            </p:spPr>
            <p:txBody>
              <a:bodyPr wrap="square" rtlCol="0">
                <a:spAutoFit/>
              </a:bodyPr>
              <a:lstStyle/>
              <a:p>
                <a:pPr defTabSz="683853">
                  <a:defRPr/>
                </a:pPr>
                <a:r>
                  <a:rPr kumimoji="0" lang="ja-JP" altLang="en-US" sz="748" b="1" dirty="0">
                    <a:solidFill>
                      <a:prstClr val="white"/>
                    </a:solidFill>
                    <a:latin typeface="メイリオ" panose="020B0604030504040204" pitchFamily="50" charset="-128"/>
                    <a:ea typeface="メイリオ" panose="020B0604030504040204" pitchFamily="50" charset="-128"/>
                  </a:rPr>
                  <a:t>医療労務管理アドバイザー</a:t>
                </a:r>
              </a:p>
            </p:txBody>
          </p:sp>
          <p:sp>
            <p:nvSpPr>
              <p:cNvPr id="40" name="テキスト ボックス 39"/>
              <p:cNvSpPr txBox="1"/>
              <p:nvPr/>
            </p:nvSpPr>
            <p:spPr>
              <a:xfrm>
                <a:off x="4987920" y="830211"/>
                <a:ext cx="1880108" cy="314407"/>
              </a:xfrm>
              <a:prstGeom prst="rect">
                <a:avLst/>
              </a:prstGeom>
              <a:noFill/>
            </p:spPr>
            <p:txBody>
              <a:bodyPr wrap="square" rtlCol="0">
                <a:spAutoFit/>
              </a:bodyPr>
              <a:lstStyle/>
              <a:p>
                <a:pPr defTabSz="683853">
                  <a:defRPr/>
                </a:pPr>
                <a:r>
                  <a:rPr kumimoji="0" lang="ja-JP" altLang="en-US" sz="748" b="1" dirty="0">
                    <a:solidFill>
                      <a:prstClr val="white"/>
                    </a:solidFill>
                    <a:latin typeface="メイリオ" panose="020B0604030504040204" pitchFamily="50" charset="-128"/>
                    <a:ea typeface="メイリオ" panose="020B0604030504040204" pitchFamily="50" charset="-128"/>
                  </a:rPr>
                  <a:t>医業経営アドバイザー</a:t>
                </a:r>
              </a:p>
            </p:txBody>
          </p:sp>
        </p:grpSp>
        <p:sp>
          <p:nvSpPr>
            <p:cNvPr id="18" name="角丸四角形 17"/>
            <p:cNvSpPr/>
            <p:nvPr/>
          </p:nvSpPr>
          <p:spPr>
            <a:xfrm>
              <a:off x="7391548" y="3445332"/>
              <a:ext cx="2142490" cy="346633"/>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829" b="1" dirty="0">
                <a:solidFill>
                  <a:prstClr val="white"/>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7468438" y="3424296"/>
              <a:ext cx="2163036" cy="463689"/>
            </a:xfrm>
            <a:prstGeom prst="rect">
              <a:avLst/>
            </a:prstGeom>
            <a:noFill/>
          </p:spPr>
          <p:txBody>
            <a:bodyPr wrap="square" rtlCol="0">
              <a:spAutoFit/>
            </a:bodyPr>
            <a:lstStyle/>
            <a:p>
              <a:pPr defTabSz="683853">
                <a:defRPr/>
              </a:pPr>
              <a:r>
                <a:rPr kumimoji="0" lang="ja-JP" altLang="en-US" sz="823" b="1" dirty="0">
                  <a:solidFill>
                    <a:prstClr val="white"/>
                  </a:solidFill>
                  <a:latin typeface="メイリオ" panose="020B0604030504040204" pitchFamily="50" charset="-128"/>
                  <a:ea typeface="メイリオ" panose="020B0604030504040204" pitchFamily="50" charset="-128"/>
                </a:rPr>
                <a:t>都道府県医療勤務担当課室長</a:t>
              </a:r>
              <a:endParaRPr kumimoji="0" lang="en-US" altLang="ja-JP" sz="823" b="1" dirty="0">
                <a:solidFill>
                  <a:prstClr val="white"/>
                </a:solidFill>
                <a:latin typeface="メイリオ" panose="020B0604030504040204" pitchFamily="50" charset="-128"/>
                <a:ea typeface="メイリオ" panose="020B0604030504040204" pitchFamily="50" charset="-128"/>
              </a:endParaRPr>
            </a:p>
            <a:p>
              <a:pPr algn="ctr" defTabSz="683853">
                <a:defRPr/>
              </a:pPr>
              <a:r>
                <a:rPr kumimoji="0" lang="ja-JP" altLang="en-US" sz="823" b="1" dirty="0">
                  <a:solidFill>
                    <a:prstClr val="white"/>
                  </a:solidFill>
                  <a:latin typeface="メイリオ" panose="020B0604030504040204" pitchFamily="50" charset="-128"/>
                  <a:ea typeface="メイリオ" panose="020B0604030504040204" pitchFamily="50" charset="-128"/>
                </a:rPr>
                <a:t>による確認</a:t>
              </a:r>
            </a:p>
          </p:txBody>
        </p:sp>
        <p:sp>
          <p:nvSpPr>
            <p:cNvPr id="20" name="山形 19"/>
            <p:cNvSpPr/>
            <p:nvPr/>
          </p:nvSpPr>
          <p:spPr>
            <a:xfrm>
              <a:off x="9057456" y="2849873"/>
              <a:ext cx="99061" cy="239371"/>
            </a:xfrm>
            <a:prstGeom prst="chevron">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black"/>
                </a:solidFill>
                <a:latin typeface="メイリオ" panose="020B0604030504040204" pitchFamily="50" charset="-128"/>
                <a:ea typeface="メイリオ" panose="020B0604030504040204" pitchFamily="50" charset="-128"/>
              </a:endParaRPr>
            </a:p>
          </p:txBody>
        </p:sp>
        <p:sp>
          <p:nvSpPr>
            <p:cNvPr id="21" name="山形 20"/>
            <p:cNvSpPr/>
            <p:nvPr/>
          </p:nvSpPr>
          <p:spPr>
            <a:xfrm rot="5400000">
              <a:off x="8465883" y="3221482"/>
              <a:ext cx="93312" cy="259271"/>
            </a:xfrm>
            <a:prstGeom prst="chevron">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black"/>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9105154" y="2781140"/>
              <a:ext cx="554479" cy="484537"/>
            </a:xfrm>
            <a:prstGeom prst="rect">
              <a:avLst/>
            </a:prstGeom>
            <a:noFill/>
          </p:spPr>
          <p:txBody>
            <a:bodyPr wrap="square" rtlCol="0">
              <a:spAutoFit/>
            </a:bodyPr>
            <a:lstStyle/>
            <a:p>
              <a:pPr defTabSz="683853">
                <a:defRPr/>
              </a:pPr>
              <a:r>
                <a:rPr kumimoji="0" lang="ja-JP" altLang="en-US" sz="823" b="1" dirty="0">
                  <a:solidFill>
                    <a:prstClr val="black"/>
                  </a:solidFill>
                  <a:latin typeface="メイリオ" panose="020B0604030504040204" pitchFamily="50" charset="-128"/>
                  <a:ea typeface="メイリオ" panose="020B0604030504040204" pitchFamily="50" charset="-128"/>
                </a:rPr>
                <a:t>助言</a:t>
              </a:r>
              <a:endParaRPr kumimoji="0" lang="en-US" altLang="ja-JP" sz="599" b="1" dirty="0">
                <a:solidFill>
                  <a:prstClr val="black"/>
                </a:solidFill>
                <a:latin typeface="メイリオ" panose="020B0604030504040204" pitchFamily="50" charset="-128"/>
                <a:ea typeface="メイリオ" panose="020B0604030504040204" pitchFamily="50" charset="-128"/>
              </a:endParaRPr>
            </a:p>
            <a:p>
              <a:pPr defTabSz="683853">
                <a:defRPr/>
              </a:pPr>
              <a:r>
                <a:rPr kumimoji="0" lang="en-US" altLang="ja-JP" sz="101" b="1" dirty="0">
                  <a:solidFill>
                    <a:prstClr val="black"/>
                  </a:solidFill>
                  <a:latin typeface="メイリオ" panose="020B0604030504040204" pitchFamily="50" charset="-128"/>
                  <a:ea typeface="メイリオ" panose="020B0604030504040204" pitchFamily="50" charset="-128"/>
                </a:rPr>
                <a:t> </a:t>
              </a:r>
            </a:p>
            <a:p>
              <a:pPr defTabSz="683853">
                <a:defRPr/>
              </a:pPr>
              <a:r>
                <a:rPr kumimoji="0" lang="ja-JP" altLang="en-US" sz="823" b="1" dirty="0">
                  <a:solidFill>
                    <a:prstClr val="black"/>
                  </a:solidFill>
                  <a:latin typeface="メイリオ" panose="020B0604030504040204" pitchFamily="50" charset="-128"/>
                  <a:ea typeface="メイリオ" panose="020B0604030504040204" pitchFamily="50" charset="-128"/>
                </a:rPr>
                <a:t>確認</a:t>
              </a:r>
            </a:p>
          </p:txBody>
        </p:sp>
        <p:sp>
          <p:nvSpPr>
            <p:cNvPr id="23" name="正方形/長方形 22"/>
            <p:cNvSpPr/>
            <p:nvPr/>
          </p:nvSpPr>
          <p:spPr>
            <a:xfrm>
              <a:off x="7391547" y="2695859"/>
              <a:ext cx="2142491" cy="56491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sp>
          <p:nvSpPr>
            <p:cNvPr id="24" name="右矢印 23"/>
            <p:cNvSpPr/>
            <p:nvPr/>
          </p:nvSpPr>
          <p:spPr>
            <a:xfrm>
              <a:off x="6349587" y="2528683"/>
              <a:ext cx="970857" cy="330659"/>
            </a:xfrm>
            <a:prstGeom prst="rightArrow">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sp>
          <p:nvSpPr>
            <p:cNvPr id="25" name="右矢印 24"/>
            <p:cNvSpPr/>
            <p:nvPr/>
          </p:nvSpPr>
          <p:spPr>
            <a:xfrm rot="10800000">
              <a:off x="6351812" y="2866608"/>
              <a:ext cx="981642" cy="330659"/>
            </a:xfrm>
            <a:prstGeom prst="rightArrow">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sp>
          <p:nvSpPr>
            <p:cNvPr id="26" name="右矢印 25"/>
            <p:cNvSpPr/>
            <p:nvPr/>
          </p:nvSpPr>
          <p:spPr>
            <a:xfrm>
              <a:off x="6349942" y="3239387"/>
              <a:ext cx="432275" cy="343000"/>
            </a:xfrm>
            <a:prstGeom prst="rightArrow">
              <a:avLst>
                <a:gd name="adj1" fmla="val 50000"/>
                <a:gd name="adj2" fmla="val 42455"/>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grpSp>
          <p:nvGrpSpPr>
            <p:cNvPr id="27" name="グループ化 26"/>
            <p:cNvGrpSpPr/>
            <p:nvPr/>
          </p:nvGrpSpPr>
          <p:grpSpPr>
            <a:xfrm>
              <a:off x="6713718" y="3204437"/>
              <a:ext cx="727246" cy="406119"/>
              <a:chOff x="4160426" y="1322026"/>
              <a:chExt cx="805774" cy="478640"/>
            </a:xfrm>
          </p:grpSpPr>
          <p:sp>
            <p:nvSpPr>
              <p:cNvPr id="34" name="正方形/長方形 33"/>
              <p:cNvSpPr/>
              <p:nvPr/>
            </p:nvSpPr>
            <p:spPr>
              <a:xfrm>
                <a:off x="4240683" y="1372088"/>
                <a:ext cx="575075" cy="421998"/>
              </a:xfrm>
              <a:prstGeom prst="rect">
                <a:avLst/>
              </a:prstGeom>
              <a:solidFill>
                <a:schemeClr val="tx1">
                  <a:lumMod val="65000"/>
                  <a:lumOff val="3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4160426" y="1429103"/>
                <a:ext cx="805774" cy="371563"/>
              </a:xfrm>
              <a:prstGeom prst="rect">
                <a:avLst/>
              </a:prstGeom>
              <a:noFill/>
            </p:spPr>
            <p:txBody>
              <a:bodyPr wrap="square" rtlCol="0">
                <a:spAutoFit/>
              </a:bodyPr>
              <a:lstStyle/>
              <a:p>
                <a:pPr defTabSz="683853">
                  <a:defRPr/>
                </a:pPr>
                <a:r>
                  <a:rPr kumimoji="0" lang="ja-JP" altLang="en-US" sz="932" b="1" dirty="0">
                    <a:solidFill>
                      <a:prstClr val="white"/>
                    </a:solidFill>
                    <a:latin typeface="メイリオ" panose="020B0604030504040204" pitchFamily="50" charset="-128"/>
                    <a:ea typeface="メイリオ" panose="020B0604030504040204" pitchFamily="50" charset="-128"/>
                  </a:rPr>
                  <a:t>税務署</a:t>
                </a:r>
              </a:p>
            </p:txBody>
          </p:sp>
          <p:sp>
            <p:nvSpPr>
              <p:cNvPr id="36" name="台形 35"/>
              <p:cNvSpPr/>
              <p:nvPr/>
            </p:nvSpPr>
            <p:spPr>
              <a:xfrm>
                <a:off x="4214397" y="1322026"/>
                <a:ext cx="630955" cy="98738"/>
              </a:xfrm>
              <a:prstGeom prst="trapezoid">
                <a:avLst/>
              </a:prstGeom>
              <a:solidFill>
                <a:schemeClr val="tx1">
                  <a:lumMod val="65000"/>
                  <a:lumOff val="3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104">
                  <a:solidFill>
                    <a:prstClr val="white"/>
                  </a:solidFill>
                  <a:latin typeface="メイリオ" panose="020B0604030504040204" pitchFamily="50" charset="-128"/>
                  <a:ea typeface="メイリオ" panose="020B0604030504040204" pitchFamily="50" charset="-128"/>
                </a:endParaRPr>
              </a:p>
            </p:txBody>
          </p:sp>
        </p:grpSp>
        <p:sp>
          <p:nvSpPr>
            <p:cNvPr id="28" name="テキスト ボックス 27"/>
            <p:cNvSpPr txBox="1"/>
            <p:nvPr/>
          </p:nvSpPr>
          <p:spPr>
            <a:xfrm>
              <a:off x="6347348" y="2585540"/>
              <a:ext cx="1234816" cy="278927"/>
            </a:xfrm>
            <a:prstGeom prst="rect">
              <a:avLst/>
            </a:prstGeom>
            <a:noFill/>
          </p:spPr>
          <p:txBody>
            <a:bodyPr wrap="square" rtlCol="0">
              <a:spAutoFit/>
            </a:bodyPr>
            <a:lstStyle/>
            <a:p>
              <a:pPr defTabSz="683853">
                <a:defRPr/>
              </a:pPr>
              <a:r>
                <a:rPr kumimoji="0" lang="ja-JP" altLang="en-US" sz="748" dirty="0">
                  <a:solidFill>
                    <a:prstClr val="black"/>
                  </a:solidFill>
                  <a:latin typeface="メイリオ" panose="020B0604030504040204" pitchFamily="50" charset="-128"/>
                  <a:ea typeface="メイリオ" panose="020B0604030504040204" pitchFamily="50" charset="-128"/>
                </a:rPr>
                <a:t>①計画書提出</a:t>
              </a:r>
            </a:p>
          </p:txBody>
        </p:sp>
        <p:sp>
          <p:nvSpPr>
            <p:cNvPr id="29" name="テキスト ボックス 28"/>
            <p:cNvSpPr txBox="1"/>
            <p:nvPr/>
          </p:nvSpPr>
          <p:spPr>
            <a:xfrm>
              <a:off x="6351207" y="2929022"/>
              <a:ext cx="1234816" cy="278927"/>
            </a:xfrm>
            <a:prstGeom prst="rect">
              <a:avLst/>
            </a:prstGeom>
            <a:noFill/>
          </p:spPr>
          <p:txBody>
            <a:bodyPr wrap="square" rtlCol="0">
              <a:spAutoFit/>
            </a:bodyPr>
            <a:lstStyle/>
            <a:p>
              <a:pPr defTabSz="683853">
                <a:defRPr/>
              </a:pPr>
              <a:r>
                <a:rPr kumimoji="0" lang="ja-JP" altLang="en-US" sz="748" dirty="0">
                  <a:solidFill>
                    <a:prstClr val="black"/>
                  </a:solidFill>
                  <a:latin typeface="メイリオ" panose="020B0604030504040204" pitchFamily="50" charset="-128"/>
                  <a:ea typeface="メイリオ" panose="020B0604030504040204" pitchFamily="50" charset="-128"/>
                </a:rPr>
                <a:t>②計画書返送</a:t>
              </a:r>
            </a:p>
          </p:txBody>
        </p:sp>
        <p:sp>
          <p:nvSpPr>
            <p:cNvPr id="30" name="テキスト ボックス 29"/>
            <p:cNvSpPr txBox="1"/>
            <p:nvPr/>
          </p:nvSpPr>
          <p:spPr>
            <a:xfrm>
              <a:off x="6211086" y="3314235"/>
              <a:ext cx="713586" cy="246760"/>
            </a:xfrm>
            <a:prstGeom prst="rect">
              <a:avLst/>
            </a:prstGeom>
            <a:noFill/>
          </p:spPr>
          <p:txBody>
            <a:bodyPr wrap="square" rtlCol="0">
              <a:spAutoFit/>
            </a:bodyPr>
            <a:lstStyle/>
            <a:p>
              <a:pPr defTabSz="683853">
                <a:defRPr/>
              </a:pPr>
              <a:r>
                <a:rPr kumimoji="0" lang="ja-JP" altLang="en-US" sz="599" b="1" dirty="0">
                  <a:solidFill>
                    <a:prstClr val="black"/>
                  </a:solidFill>
                  <a:latin typeface="メイリオ" panose="020B0604030504040204" pitchFamily="50" charset="-128"/>
                  <a:ea typeface="メイリオ" panose="020B0604030504040204" pitchFamily="50" charset="-128"/>
                </a:rPr>
                <a:t>青色申告</a:t>
              </a:r>
            </a:p>
          </p:txBody>
        </p:sp>
        <p:sp>
          <p:nvSpPr>
            <p:cNvPr id="31" name="上下矢印 30"/>
            <p:cNvSpPr/>
            <p:nvPr/>
          </p:nvSpPr>
          <p:spPr>
            <a:xfrm>
              <a:off x="8079150" y="2931007"/>
              <a:ext cx="42202" cy="100208"/>
            </a:xfrm>
            <a:prstGeom prst="upDownArrow">
              <a:avLst>
                <a:gd name="adj1" fmla="val 26501"/>
                <a:gd name="adj2" fmla="val 26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53">
                <a:defRPr/>
              </a:pPr>
              <a:endParaRPr kumimoji="0" lang="ja-JP" altLang="en-US" sz="1243">
                <a:solidFill>
                  <a:prstClr val="white"/>
                </a:solidFill>
                <a:latin typeface="Calibri"/>
                <a:ea typeface="ＭＳ Ｐゴシック" panose="020B0600070205080204" pitchFamily="50" charset="-128"/>
              </a:endParaRPr>
            </a:p>
          </p:txBody>
        </p:sp>
        <p:sp>
          <p:nvSpPr>
            <p:cNvPr id="32" name="テキスト ボックス 31"/>
            <p:cNvSpPr txBox="1"/>
            <p:nvPr/>
          </p:nvSpPr>
          <p:spPr>
            <a:xfrm>
              <a:off x="8153780" y="2881231"/>
              <a:ext cx="598865" cy="281272"/>
            </a:xfrm>
            <a:prstGeom prst="rect">
              <a:avLst/>
            </a:prstGeom>
            <a:noFill/>
          </p:spPr>
          <p:txBody>
            <a:bodyPr wrap="square" rtlCol="0">
              <a:spAutoFit/>
            </a:bodyPr>
            <a:lstStyle/>
            <a:p>
              <a:pPr defTabSz="683853">
                <a:defRPr/>
              </a:pPr>
              <a:r>
                <a:rPr kumimoji="0" lang="ja-JP" altLang="en-US" sz="759" b="1" dirty="0">
                  <a:solidFill>
                    <a:srgbClr val="4F81BD">
                      <a:lumMod val="75000"/>
                    </a:srgbClr>
                  </a:solidFill>
                  <a:latin typeface="メイリオ" panose="020B0604030504040204" pitchFamily="50" charset="-128"/>
                  <a:ea typeface="メイリオ" panose="020B0604030504040204" pitchFamily="50" charset="-128"/>
                </a:rPr>
                <a:t>連携</a:t>
              </a:r>
            </a:p>
          </p:txBody>
        </p:sp>
        <p:sp>
          <p:nvSpPr>
            <p:cNvPr id="33" name="テキスト ボックス 32"/>
            <p:cNvSpPr txBox="1"/>
            <p:nvPr/>
          </p:nvSpPr>
          <p:spPr>
            <a:xfrm>
              <a:off x="5273837" y="3802036"/>
              <a:ext cx="4431691" cy="252867"/>
            </a:xfrm>
            <a:prstGeom prst="rect">
              <a:avLst/>
            </a:prstGeom>
            <a:noFill/>
          </p:spPr>
          <p:txBody>
            <a:bodyPr wrap="square" rtlCol="0">
              <a:spAutoFit/>
            </a:bodyPr>
            <a:lstStyle/>
            <a:p>
              <a:pPr defTabSz="683853">
                <a:defRPr/>
              </a:pPr>
              <a:r>
                <a:rPr kumimoji="0" lang="en-US" altLang="ja-JP" sz="621" dirty="0">
                  <a:solidFill>
                    <a:prstClr val="black"/>
                  </a:solidFill>
                  <a:latin typeface="メイリオ" panose="020B0604030504040204" pitchFamily="50" charset="-128"/>
                  <a:ea typeface="メイリオ" panose="020B0604030504040204" pitchFamily="50" charset="-128"/>
                </a:rPr>
                <a:t>※</a:t>
              </a:r>
              <a:r>
                <a:rPr kumimoji="0" lang="ja-JP" altLang="en-US" sz="621" dirty="0">
                  <a:solidFill>
                    <a:prstClr val="black"/>
                  </a:solidFill>
                  <a:latin typeface="メイリオ" panose="020B0604030504040204" pitchFamily="50" charset="-128"/>
                  <a:ea typeface="メイリオ" panose="020B0604030504040204" pitchFamily="50" charset="-128"/>
                </a:rPr>
                <a:t>例えば、医師が行う作業の省力化に資する設備等５類型のいずれかに該当するもの</a:t>
              </a:r>
            </a:p>
          </p:txBody>
        </p:sp>
      </p:grpSp>
      <p:sp>
        <p:nvSpPr>
          <p:cNvPr id="46" name="テキスト ボックス 45"/>
          <p:cNvSpPr txBox="1"/>
          <p:nvPr/>
        </p:nvSpPr>
        <p:spPr>
          <a:xfrm>
            <a:off x="2077934" y="1646080"/>
            <a:ext cx="8266539" cy="746545"/>
          </a:xfrm>
          <a:prstGeom prst="rect">
            <a:avLst/>
          </a:prstGeom>
          <a:noFill/>
        </p:spPr>
        <p:txBody>
          <a:bodyPr wrap="square" rtlCol="0">
            <a:spAutoFit/>
          </a:bodyPr>
          <a:lstStyle/>
          <a:p>
            <a:pPr defTabSz="683853">
              <a:defRPr/>
            </a:pPr>
            <a:r>
              <a:rPr kumimoji="0" lang="ja-JP" altLang="en-US" sz="898" dirty="0">
                <a:solidFill>
                  <a:prstClr val="black"/>
                </a:solidFill>
                <a:latin typeface="Meiryo UI" panose="020B0604030504040204" pitchFamily="50" charset="-128"/>
                <a:ea typeface="Meiryo UI" panose="020B0604030504040204" pitchFamily="50" charset="-128"/>
              </a:rPr>
              <a:t>　　</a:t>
            </a:r>
            <a:r>
              <a:rPr kumimoji="0" lang="ja-JP" altLang="en-US" sz="1047" dirty="0">
                <a:solidFill>
                  <a:prstClr val="black"/>
                </a:solidFill>
                <a:latin typeface="Meiryo UI" panose="020B0604030504040204" pitchFamily="50" charset="-128"/>
                <a:ea typeface="Meiryo UI" panose="020B0604030504040204" pitchFamily="50" charset="-128"/>
              </a:rPr>
              <a:t>医療用機器等の特別償却制度について、医療用機器に係る措置につき次の見直しを行った上、制度の適用期限を２年延長する（所得税についても同様とする。）。</a:t>
            </a:r>
          </a:p>
          <a:p>
            <a:pPr defTabSz="683853">
              <a:defRPr/>
            </a:pPr>
            <a:r>
              <a:rPr kumimoji="0" lang="ja-JP" altLang="en-US" sz="1047" dirty="0">
                <a:solidFill>
                  <a:prstClr val="black"/>
                </a:solidFill>
                <a:latin typeface="Meiryo UI" panose="020B0604030504040204" pitchFamily="50" charset="-128"/>
                <a:ea typeface="Meiryo UI" panose="020B0604030504040204" pitchFamily="50" charset="-128"/>
              </a:rPr>
              <a:t>　①　診療所における全身用ＣＴ及び全身用ＭＲＩの配置効率化等を促すための措置を講ずる。</a:t>
            </a:r>
          </a:p>
          <a:p>
            <a:pPr defTabSz="683853">
              <a:defRPr/>
            </a:pPr>
            <a:r>
              <a:rPr kumimoji="0" lang="ja-JP" altLang="en-US" sz="1047" dirty="0">
                <a:solidFill>
                  <a:prstClr val="black"/>
                </a:solidFill>
                <a:latin typeface="Meiryo UI" panose="020B0604030504040204" pitchFamily="50" charset="-128"/>
                <a:ea typeface="Meiryo UI" panose="020B0604030504040204" pitchFamily="50" charset="-128"/>
              </a:rPr>
              <a:t>　②　対象機器の見直しを行う。</a:t>
            </a:r>
          </a:p>
        </p:txBody>
      </p:sp>
      <p:sp>
        <p:nvSpPr>
          <p:cNvPr id="47" name="テキスト ボックス 46"/>
          <p:cNvSpPr txBox="1"/>
          <p:nvPr/>
        </p:nvSpPr>
        <p:spPr>
          <a:xfrm>
            <a:off x="2361886" y="939142"/>
            <a:ext cx="7982587" cy="300775"/>
          </a:xfrm>
          <a:prstGeom prst="rect">
            <a:avLst/>
          </a:prstGeom>
          <a:noFill/>
        </p:spPr>
        <p:txBody>
          <a:bodyPr wrap="square" rtlCol="0">
            <a:spAutoFit/>
          </a:bodyPr>
          <a:lstStyle/>
          <a:p>
            <a:pPr defTabSz="683853">
              <a:defRPr/>
            </a:pPr>
            <a:r>
              <a:rPr kumimoji="0" lang="ja-JP" altLang="en-US" sz="1346"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医療提供体制の確保に資する設備の特別償却制度の延長等の創設</a:t>
            </a:r>
            <a:r>
              <a:rPr kumimoji="0" lang="ja-JP" altLang="en-US" sz="104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9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（法人税、所得税）</a:t>
            </a:r>
            <a:endParaRPr kumimoji="0" lang="en-US" altLang="ja-JP" sz="149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6929659" y="478664"/>
            <a:ext cx="4226911" cy="300775"/>
          </a:xfrm>
          <a:prstGeom prst="rect">
            <a:avLst/>
          </a:prstGeom>
          <a:noFill/>
        </p:spPr>
        <p:txBody>
          <a:bodyPr wrap="square" rtlCol="0">
            <a:spAutoFit/>
          </a:bodyPr>
          <a:lstStyle/>
          <a:p>
            <a:pPr defTabSz="683853">
              <a:defRPr/>
            </a:pPr>
            <a:r>
              <a:rPr kumimoji="0" lang="ja-JP" altLang="en-US" sz="1346" dirty="0">
                <a:solidFill>
                  <a:srgbClr val="FFFFFF"/>
                </a:solidFill>
                <a:latin typeface="Calibri"/>
                <a:ea typeface="ＭＳ Ｐゴシック" panose="020B0600070205080204" pitchFamily="50" charset="-128"/>
              </a:rPr>
              <a:t>参考：医療機関によっては合わせて活用可能な税制</a:t>
            </a:r>
          </a:p>
        </p:txBody>
      </p:sp>
      <p:sp>
        <p:nvSpPr>
          <p:cNvPr id="49" name="角丸四角形 48"/>
          <p:cNvSpPr/>
          <p:nvPr/>
        </p:nvSpPr>
        <p:spPr>
          <a:xfrm>
            <a:off x="1775520" y="2827657"/>
            <a:ext cx="8892480" cy="14044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85980128"/>
      </p:ext>
    </p:extLst>
  </p:cSld>
  <p:clrMapOvr>
    <a:masterClrMapping/>
  </p:clrMapOvr>
</p:sld>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ワイド画面</PresentationFormat>
  <Paragraphs>45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ＤＦ特太ゴシック体</vt:lpstr>
      <vt:lpstr>Meiryo UI</vt:lpstr>
      <vt:lpstr>メイリオ</vt:lpstr>
      <vt:lpstr>メイリオ</vt:lpstr>
      <vt:lpstr>Arial</vt:lpstr>
      <vt:lpstr>Calibri</vt:lpstr>
      <vt:lpstr>Segoe UI</vt:lpstr>
      <vt:lpstr>1_Office テーマ</vt:lpstr>
      <vt:lpstr>税制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税制</dc:title>
  <dc:creator>aa AA</dc:creator>
  <cp:lastModifiedBy>aa AA</cp:lastModifiedBy>
  <cp:revision>1</cp:revision>
  <dcterms:created xsi:type="dcterms:W3CDTF">2023-07-05T02:23:37Z</dcterms:created>
  <dcterms:modified xsi:type="dcterms:W3CDTF">2023-07-05T02:24:30Z</dcterms:modified>
</cp:coreProperties>
</file>